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5" r:id="rId4"/>
    <p:sldId id="259" r:id="rId5"/>
    <p:sldId id="260" r:id="rId6"/>
    <p:sldId id="261" r:id="rId7"/>
    <p:sldId id="262" r:id="rId8"/>
    <p:sldId id="269" r:id="rId9"/>
    <p:sldId id="266" r:id="rId10"/>
    <p:sldId id="263"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000" autoAdjust="0"/>
  </p:normalViewPr>
  <p:slideViewPr>
    <p:cSldViewPr>
      <p:cViewPr varScale="1">
        <p:scale>
          <a:sx n="106" d="100"/>
          <a:sy n="106" d="100"/>
        </p:scale>
        <p:origin x="847"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fld id="{D1498BF4-5444-4456-8691-C42DE1427C8B}" type="datetimeFigureOut">
              <a:rPr lang="en-US" smtClean="0"/>
              <a:pPr/>
              <a:t>4/6/2020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8E76926-3FD6-4E57-955B-D8ABC6FA5875}" type="slidenum">
              <a:rPr lang="en-US" smtClean="0"/>
              <a:pPr/>
              <a:t>‹#›</a:t>
            </a:fld>
            <a:endParaRPr lang="en-US"/>
          </a:p>
        </p:txBody>
      </p:sp>
      <p:pic>
        <p:nvPicPr>
          <p:cNvPr id="11" name="Picture 2" descr="C:\Users\Deepak\Desktop\Cloud school maalinyai logo_final.jpg"/>
          <p:cNvPicPr>
            <a:picLocks noChangeAspect="1" noChangeArrowheads="1"/>
          </p:cNvPicPr>
          <p:nvPr userDrawn="1"/>
        </p:nvPicPr>
        <p:blipFill>
          <a:blip r:embed="rId2" cstate="print"/>
          <a:srcRect/>
          <a:stretch>
            <a:fillRect/>
          </a:stretch>
        </p:blipFill>
        <p:spPr bwMode="auto">
          <a:xfrm>
            <a:off x="7086600" y="76200"/>
            <a:ext cx="1904095" cy="1219200"/>
          </a:xfrm>
          <a:prstGeom prst="rect">
            <a:avLst/>
          </a:prstGeom>
          <a:noFill/>
        </p:spPr>
      </p:pic>
      <p:pic>
        <p:nvPicPr>
          <p:cNvPr id="12" name="Picture 3" descr="C:\Users\Deepak\Desktop\Annual Day Certification MPS.png"/>
          <p:cNvPicPr>
            <a:picLocks noChangeAspect="1" noChangeArrowheads="1"/>
          </p:cNvPicPr>
          <p:nvPr userDrawn="1"/>
        </p:nvPicPr>
        <p:blipFill>
          <a:blip r:embed="rId3" cstate="print"/>
          <a:srcRect/>
          <a:stretch>
            <a:fillRect/>
          </a:stretch>
        </p:blipFill>
        <p:spPr bwMode="auto">
          <a:xfrm>
            <a:off x="158749" y="0"/>
            <a:ext cx="1670051"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498BF4-5444-4456-8691-C42DE1427C8B}"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6926-3FD6-4E57-955B-D8ABC6FA58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498BF4-5444-4456-8691-C42DE1427C8B}"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6926-3FD6-4E57-955B-D8ABC6FA58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498BF4-5444-4456-8691-C42DE1427C8B}"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6926-3FD6-4E57-955B-D8ABC6FA5875}"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1498BF4-5444-4456-8691-C42DE1427C8B}"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6926-3FD6-4E57-955B-D8ABC6FA587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1498BF4-5444-4456-8691-C42DE1427C8B}"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6926-3FD6-4E57-955B-D8ABC6FA5875}"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1498BF4-5444-4456-8691-C42DE1427C8B}"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76926-3FD6-4E57-955B-D8ABC6FA58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98BF4-5444-4456-8691-C42DE1427C8B}"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76926-3FD6-4E57-955B-D8ABC6FA5875}"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98BF4-5444-4456-8691-C42DE1427C8B}"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76926-3FD6-4E57-955B-D8ABC6FA58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1498BF4-5444-4456-8691-C42DE1427C8B}"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6926-3FD6-4E57-955B-D8ABC6FA58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1498BF4-5444-4456-8691-C42DE1427C8B}" type="datetimeFigureOut">
              <a:rPr lang="en-US" smtClean="0"/>
              <a:pPr/>
              <a:t>4/6/2020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8E76926-3FD6-4E57-955B-D8ABC6FA587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498BF4-5444-4456-8691-C42DE1427C8B}" type="datetimeFigureOut">
              <a:rPr lang="en-US" smtClean="0"/>
              <a:pPr/>
              <a:t>4/6/2020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E76926-3FD6-4E57-955B-D8ABC6FA5875}" type="slidenum">
              <a:rPr lang="en-US" smtClean="0"/>
              <a:pPr/>
              <a:t>‹#›</a:t>
            </a:fld>
            <a:endParaRPr lang="en-US"/>
          </a:p>
        </p:txBody>
      </p:sp>
      <p:pic>
        <p:nvPicPr>
          <p:cNvPr id="2" name="Picture 2" descr="C:\Users\Deepak\Desktop\Cloud school maalinyai logo_final.jpg"/>
          <p:cNvPicPr>
            <a:picLocks noChangeAspect="1" noChangeArrowheads="1"/>
          </p:cNvPicPr>
          <p:nvPr userDrawn="1"/>
        </p:nvPicPr>
        <p:blipFill>
          <a:blip r:embed="rId13" cstate="print"/>
          <a:srcRect r="64750"/>
          <a:stretch>
            <a:fillRect/>
          </a:stretch>
        </p:blipFill>
        <p:spPr bwMode="auto">
          <a:xfrm>
            <a:off x="228600" y="304801"/>
            <a:ext cx="916782" cy="838200"/>
          </a:xfrm>
          <a:prstGeom prst="rect">
            <a:avLst/>
          </a:prstGeom>
          <a:noFill/>
        </p:spPr>
      </p:pic>
      <p:pic>
        <p:nvPicPr>
          <p:cNvPr id="8" name="Picture 2" descr="C:\Users\Deepak\Desktop\Cloud school maalinyai logo_final.jpg"/>
          <p:cNvPicPr>
            <a:picLocks noChangeAspect="1" noChangeArrowheads="1"/>
          </p:cNvPicPr>
          <p:nvPr userDrawn="1"/>
        </p:nvPicPr>
        <p:blipFill>
          <a:blip r:embed="rId13" cstate="print"/>
          <a:srcRect l="40516" r="-369"/>
          <a:stretch>
            <a:fillRect/>
          </a:stretch>
        </p:blipFill>
        <p:spPr bwMode="auto">
          <a:xfrm>
            <a:off x="7358742" y="228601"/>
            <a:ext cx="1556657" cy="8382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1981200" y="1336573"/>
            <a:ext cx="6676104" cy="3159227"/>
          </a:xfrm>
        </p:spPr>
        <p:txBody>
          <a:bodyPr>
            <a:normAutofit/>
          </a:bodyPr>
          <a:lstStyle/>
          <a:p>
            <a:pPr algn="l"/>
            <a:r>
              <a:rPr lang="en-US" sz="6000" dirty="0">
                <a:solidFill>
                  <a:srgbClr val="C00000"/>
                </a:solidFill>
                <a:latin typeface="Adobe Kaiti Std R" panose="02020400000000000000" pitchFamily="18" charset="-128"/>
                <a:ea typeface="Adobe Kaiti Std R" panose="02020400000000000000" pitchFamily="18" charset="-128"/>
              </a:rPr>
              <a:t>Educating</a:t>
            </a:r>
            <a:r>
              <a:rPr lang="en-US" sz="6000" dirty="0">
                <a:latin typeface="Adobe Kaiti Std R" panose="02020400000000000000" pitchFamily="18" charset="-128"/>
                <a:ea typeface="Adobe Kaiti Std R" panose="02020400000000000000" pitchFamily="18" charset="-128"/>
              </a:rPr>
              <a:t> over </a:t>
            </a:r>
            <a:r>
              <a:rPr lang="en-US" sz="6000" dirty="0">
                <a:solidFill>
                  <a:schemeClr val="bg2">
                    <a:lumMod val="50000"/>
                  </a:schemeClr>
                </a:solidFill>
                <a:latin typeface="Adobe Kaiti Std R" panose="02020400000000000000" pitchFamily="18" charset="-128"/>
                <a:ea typeface="Adobe Kaiti Std R" panose="02020400000000000000" pitchFamily="18" charset="-128"/>
              </a:rPr>
              <a:t>Cloud</a:t>
            </a:r>
            <a:r>
              <a:rPr lang="en-US" sz="6000" dirty="0">
                <a:latin typeface="Adobe Kaiti Std R" panose="02020400000000000000" pitchFamily="18" charset="-128"/>
                <a:ea typeface="Adobe Kaiti Std R" panose="02020400000000000000" pitchFamily="18" charset="-128"/>
              </a:rPr>
              <a:t> through </a:t>
            </a:r>
            <a:br>
              <a:rPr lang="en-US" sz="6000" dirty="0">
                <a:latin typeface="Adobe Kaiti Std R" panose="02020400000000000000" pitchFamily="18" charset="-128"/>
                <a:ea typeface="Adobe Kaiti Std R" panose="02020400000000000000" pitchFamily="18" charset="-128"/>
              </a:rPr>
            </a:br>
            <a:r>
              <a:rPr lang="en-US" sz="6000" dirty="0">
                <a:latin typeface="Adobe Kaiti Std R" panose="02020400000000000000" pitchFamily="18" charset="-128"/>
                <a:ea typeface="Adobe Kaiti Std R" panose="02020400000000000000" pitchFamily="18" charset="-128"/>
              </a:rPr>
              <a:t>Zoom</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1295400" y="4495800"/>
            <a:ext cx="4702010" cy="766124"/>
          </a:xfrm>
        </p:spPr>
        <p:txBody>
          <a:bodyPr>
            <a:normAutofit/>
          </a:bodyPr>
          <a:lstStyle/>
          <a:p>
            <a:r>
              <a:rPr lang="en-US" dirty="0">
                <a:solidFill>
                  <a:srgbClr val="C00000"/>
                </a:solidFill>
                <a:latin typeface="Covington" panose="02000506000000020004" pitchFamily="2" charset="0"/>
              </a:rPr>
              <a:t>Maalinyai</a:t>
            </a:r>
            <a:r>
              <a:rPr lang="en-US" dirty="0">
                <a:solidFill>
                  <a:srgbClr val="C00000"/>
                </a:solidFill>
              </a:rPr>
              <a:t> </a:t>
            </a:r>
            <a:r>
              <a:rPr lang="en-US" dirty="0">
                <a:solidFill>
                  <a:srgbClr val="00B0F0"/>
                </a:solidFill>
                <a:latin typeface="Abadi" panose="020B0604020202020204" pitchFamily="34" charset="0"/>
              </a:rPr>
              <a:t>Cloud</a:t>
            </a:r>
            <a:r>
              <a:rPr lang="en-US" dirty="0">
                <a:solidFill>
                  <a:srgbClr val="C00000"/>
                </a:solidFill>
                <a:latin typeface="Abadi" panose="020B0604020202020204" pitchFamily="34" charset="0"/>
              </a:rPr>
              <a:t> School</a:t>
            </a:r>
            <a:endParaRPr lang="en-US" sz="1800" dirty="0">
              <a:solidFill>
                <a:srgbClr val="C00000"/>
              </a:solidFill>
              <a:latin typeface="Abadi" panose="020B0604020202020204" pitchFamily="34" charset="0"/>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CE82AB-0B10-4737-BF34-17C9B8209F19}"/>
              </a:ext>
            </a:extLst>
          </p:cNvPr>
          <p:cNvSpPr>
            <a:spLocks noGrp="1"/>
          </p:cNvSpPr>
          <p:nvPr>
            <p:ph sz="half" idx="1"/>
          </p:nvPr>
        </p:nvSpPr>
        <p:spPr>
          <a:xfrm>
            <a:off x="457200" y="1524000"/>
            <a:ext cx="8305800" cy="5522086"/>
          </a:xfrm>
        </p:spPr>
        <p:txBody>
          <a:bodyPr>
            <a:normAutofit/>
          </a:bodyPr>
          <a:lstStyle/>
          <a:p>
            <a:pPr lvl="0">
              <a:lnSpc>
                <a:spcPct val="120000"/>
              </a:lnSpc>
              <a:buFont typeface="Wingdings" panose="05000000000000000000" pitchFamily="2" charset="2"/>
              <a:buChar char="q"/>
            </a:pPr>
            <a:r>
              <a:rPr lang="en-GB" sz="2000" b="1" dirty="0">
                <a:solidFill>
                  <a:schemeClr val="bg1">
                    <a:lumMod val="75000"/>
                    <a:lumOff val="25000"/>
                  </a:schemeClr>
                </a:solidFill>
                <a:latin typeface="Abadi" panose="020B0604020104020204" pitchFamily="34" charset="0"/>
              </a:rPr>
              <a:t>We request students to use a laptop or desktop during the online sessions as it would be convenient for them to access without interference. </a:t>
            </a:r>
          </a:p>
          <a:p>
            <a:pPr lvl="0">
              <a:lnSpc>
                <a:spcPct val="120000"/>
              </a:lnSpc>
              <a:buFont typeface="Wingdings" panose="05000000000000000000" pitchFamily="2" charset="2"/>
              <a:buChar char="q"/>
            </a:pPr>
            <a:r>
              <a:rPr lang="en-GB" sz="2000" b="1" dirty="0">
                <a:solidFill>
                  <a:schemeClr val="bg1">
                    <a:lumMod val="75000"/>
                    <a:lumOff val="25000"/>
                  </a:schemeClr>
                </a:solidFill>
                <a:latin typeface="Abadi" panose="020B0604020104020204" pitchFamily="34" charset="0"/>
              </a:rPr>
              <a:t>In case both are unavailable, then a smartphone can be used but it may not have good reception or accessibility of technical tools.</a:t>
            </a:r>
            <a:endParaRPr lang="en-US" sz="2000" b="1" dirty="0">
              <a:solidFill>
                <a:schemeClr val="bg1">
                  <a:lumMod val="75000"/>
                  <a:lumOff val="25000"/>
                </a:schemeClr>
              </a:solidFill>
              <a:latin typeface="Abadi" panose="020B0604020104020204" pitchFamily="34" charset="0"/>
            </a:endParaRPr>
          </a:p>
          <a:p>
            <a:pPr lvl="0">
              <a:lnSpc>
                <a:spcPct val="120000"/>
              </a:lnSpc>
              <a:buFont typeface="Wingdings" panose="05000000000000000000" pitchFamily="2" charset="2"/>
              <a:buChar char="q"/>
            </a:pPr>
            <a:r>
              <a:rPr lang="en-GB" sz="2000" b="1" dirty="0">
                <a:solidFill>
                  <a:schemeClr val="bg1">
                    <a:lumMod val="75000"/>
                    <a:lumOff val="25000"/>
                  </a:schemeClr>
                </a:solidFill>
                <a:latin typeface="Abadi" panose="020B0604020104020204" pitchFamily="34" charset="0"/>
              </a:rPr>
              <a:t>For taking pictures of the assignments, a smartphone can be used</a:t>
            </a:r>
            <a:endParaRPr lang="en-US" sz="2000" b="1" dirty="0">
              <a:solidFill>
                <a:schemeClr val="bg1">
                  <a:lumMod val="75000"/>
                  <a:lumOff val="25000"/>
                </a:schemeClr>
              </a:solidFill>
              <a:latin typeface="Abadi" panose="020B0604020104020204" pitchFamily="34" charset="0"/>
            </a:endParaRPr>
          </a:p>
          <a:p>
            <a:pPr lvl="0">
              <a:lnSpc>
                <a:spcPct val="120000"/>
              </a:lnSpc>
              <a:buFont typeface="Wingdings" panose="05000000000000000000" pitchFamily="2" charset="2"/>
              <a:buChar char="q"/>
            </a:pPr>
            <a:r>
              <a:rPr lang="en-GB" sz="2000" b="1" dirty="0">
                <a:solidFill>
                  <a:schemeClr val="bg1">
                    <a:lumMod val="75000"/>
                    <a:lumOff val="25000"/>
                  </a:schemeClr>
                </a:solidFill>
                <a:latin typeface="Abadi" panose="020B0604020104020204" pitchFamily="34" charset="0"/>
              </a:rPr>
              <a:t>A stable WIFI network is preferred </a:t>
            </a:r>
            <a:endParaRPr lang="en-US" sz="20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US" sz="2000" b="1" dirty="0">
                <a:solidFill>
                  <a:schemeClr val="bg1">
                    <a:lumMod val="75000"/>
                    <a:lumOff val="25000"/>
                  </a:schemeClr>
                </a:solidFill>
                <a:latin typeface="Abadi" panose="020B0604020104020204" pitchFamily="34" charset="0"/>
              </a:rPr>
              <a:t>Keep your notebook ready for the notes</a:t>
            </a:r>
            <a:endParaRPr lang="en-IN" sz="2000" b="1" dirty="0">
              <a:solidFill>
                <a:schemeClr val="bg1">
                  <a:lumMod val="75000"/>
                  <a:lumOff val="25000"/>
                </a:schemeClr>
              </a:solidFill>
              <a:latin typeface="Abadi" panose="020B0604020104020204" pitchFamily="34" charset="0"/>
            </a:endParaRPr>
          </a:p>
        </p:txBody>
      </p:sp>
      <p:sp>
        <p:nvSpPr>
          <p:cNvPr id="3" name="Title 2">
            <a:extLst>
              <a:ext uri="{FF2B5EF4-FFF2-40B4-BE49-F238E27FC236}">
                <a16:creationId xmlns:a16="http://schemas.microsoft.com/office/drawing/2014/main" id="{E1DE7599-3FF9-47E8-B7A4-1217F139E744}"/>
              </a:ext>
            </a:extLst>
          </p:cNvPr>
          <p:cNvSpPr>
            <a:spLocks noGrp="1"/>
          </p:cNvSpPr>
          <p:nvPr>
            <p:ph type="title"/>
          </p:nvPr>
        </p:nvSpPr>
        <p:spPr>
          <a:xfrm>
            <a:off x="1219200" y="381000"/>
            <a:ext cx="6096000" cy="944562"/>
          </a:xfrm>
        </p:spPr>
        <p:txBody>
          <a:bodyPr>
            <a:normAutofit fontScale="90000"/>
          </a:bodyPr>
          <a:lstStyle/>
          <a:p>
            <a:pPr algn="ctr"/>
            <a:r>
              <a:rPr lang="en-US" dirty="0">
                <a:solidFill>
                  <a:schemeClr val="bg1">
                    <a:lumMod val="75000"/>
                    <a:lumOff val="25000"/>
                  </a:schemeClr>
                </a:solidFill>
                <a:latin typeface="Adobe Kaiti Std R" panose="02020400000000000000" pitchFamily="18" charset="-128"/>
                <a:ea typeface="Adobe Kaiti Std R" panose="02020400000000000000" pitchFamily="18" charset="-128"/>
              </a:rPr>
              <a:t>Necessary Requirements</a:t>
            </a:r>
            <a:endParaRPr lang="en-IN" dirty="0">
              <a:solidFill>
                <a:schemeClr val="bg1">
                  <a:lumMod val="75000"/>
                  <a:lumOff val="25000"/>
                </a:schemeClr>
              </a:solidFill>
              <a:latin typeface="Adobe Kaiti Std R" panose="02020400000000000000" pitchFamily="18" charset="-128"/>
              <a:ea typeface="Adobe Kaiti Std R" panose="02020400000000000000" pitchFamily="18" charset="-128"/>
            </a:endParaRPr>
          </a:p>
        </p:txBody>
      </p:sp>
    </p:spTree>
    <p:extLst>
      <p:ext uri="{BB962C8B-B14F-4D97-AF65-F5344CB8AC3E}">
        <p14:creationId xmlns:p14="http://schemas.microsoft.com/office/powerpoint/2010/main" val="366975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CE82AB-0B10-4737-BF34-17C9B8209F19}"/>
              </a:ext>
            </a:extLst>
          </p:cNvPr>
          <p:cNvSpPr>
            <a:spLocks noGrp="1"/>
          </p:cNvSpPr>
          <p:nvPr>
            <p:ph sz="half" idx="1"/>
          </p:nvPr>
        </p:nvSpPr>
        <p:spPr>
          <a:xfrm>
            <a:off x="457200" y="1259714"/>
            <a:ext cx="4038600" cy="5522086"/>
          </a:xfrm>
        </p:spPr>
        <p:txBody>
          <a:bodyPr>
            <a:normAutofit fontScale="32500" lnSpcReduction="20000"/>
          </a:bodyPr>
          <a:lstStyle/>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Kindly be present in all the online sessions. We appreciate parent help children in connecting and using the zoom. </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Be punctual and join in on schedule 5 min prior to session time</a:t>
            </a:r>
          </a:p>
          <a:p>
            <a:pPr>
              <a:lnSpc>
                <a:spcPct val="120000"/>
              </a:lnSpc>
              <a:buFont typeface="Wingdings" panose="05000000000000000000" pitchFamily="2" charset="2"/>
              <a:buChar char="q"/>
            </a:pPr>
            <a:r>
              <a:rPr lang="en-IN" sz="4300" b="1" dirty="0">
                <a:solidFill>
                  <a:schemeClr val="bg1">
                    <a:lumMod val="75000"/>
                    <a:lumOff val="25000"/>
                  </a:schemeClr>
                </a:solidFill>
                <a:latin typeface="Abadi" panose="020B0604020104020204" pitchFamily="34" charset="0"/>
              </a:rPr>
              <a:t>You may not be allowed to join the session if you join late</a:t>
            </a:r>
          </a:p>
          <a:p>
            <a:pPr>
              <a:lnSpc>
                <a:spcPct val="120000"/>
              </a:lnSpc>
              <a:buFont typeface="Wingdings" panose="05000000000000000000" pitchFamily="2" charset="2"/>
              <a:buChar char="q"/>
            </a:pPr>
            <a:r>
              <a:rPr lang="en-IN" sz="4300" b="1" dirty="0">
                <a:solidFill>
                  <a:schemeClr val="bg1">
                    <a:lumMod val="75000"/>
                    <a:lumOff val="25000"/>
                  </a:schemeClr>
                </a:solidFill>
                <a:latin typeface="Abadi" panose="020B0604020104020204" pitchFamily="34" charset="0"/>
              </a:rPr>
              <a:t>Time plays a vital role in cloud session, as session duration is fixed, and educator has to complete the content planned within the time frame.</a:t>
            </a:r>
          </a:p>
          <a:p>
            <a:pPr>
              <a:lnSpc>
                <a:spcPct val="120000"/>
              </a:lnSpc>
              <a:buFont typeface="Wingdings" panose="05000000000000000000" pitchFamily="2" charset="2"/>
              <a:buChar char="q"/>
            </a:pPr>
            <a:r>
              <a:rPr lang="en-IN" sz="4300" b="1" dirty="0">
                <a:solidFill>
                  <a:schemeClr val="bg1">
                    <a:lumMod val="75000"/>
                    <a:lumOff val="25000"/>
                  </a:schemeClr>
                </a:solidFill>
                <a:latin typeface="Abadi" panose="020B0604020104020204" pitchFamily="34" charset="0"/>
              </a:rPr>
              <a:t>In case a child joins late it is difficult to re do the content with the late joining child and it will hamper the learning outcome of all children attending the session.</a:t>
            </a:r>
          </a:p>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When the session is running and your teacher is speaking online, in case you have a doubt please note it down on your notepad. </a:t>
            </a:r>
          </a:p>
          <a:p>
            <a:pPr>
              <a:lnSpc>
                <a:spcPct val="120000"/>
              </a:lnSpc>
              <a:buFont typeface="Wingdings" panose="05000000000000000000" pitchFamily="2" charset="2"/>
              <a:buChar char="q"/>
            </a:pPr>
            <a:r>
              <a:rPr lang="en-US" sz="4300" b="1" dirty="0">
                <a:solidFill>
                  <a:schemeClr val="bg1">
                    <a:lumMod val="75000"/>
                    <a:lumOff val="25000"/>
                  </a:schemeClr>
                </a:solidFill>
                <a:latin typeface="Abadi" panose="020B0604020104020204" pitchFamily="34" charset="0"/>
              </a:rPr>
              <a:t>Organize a formal environment at home as if you are at school</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US" sz="4300" b="1" dirty="0">
                <a:solidFill>
                  <a:schemeClr val="bg1">
                    <a:lumMod val="75000"/>
                    <a:lumOff val="25000"/>
                  </a:schemeClr>
                </a:solidFill>
                <a:latin typeface="Abadi" panose="020B0604020104020204" pitchFamily="34" charset="0"/>
              </a:rPr>
              <a:t>Showcase classroom academic and social behavior that you have learnt at school.</a:t>
            </a:r>
            <a:endParaRPr lang="en-IN" sz="4300" b="1" dirty="0">
              <a:solidFill>
                <a:schemeClr val="bg1">
                  <a:lumMod val="75000"/>
                  <a:lumOff val="25000"/>
                </a:schemeClr>
              </a:solidFill>
              <a:latin typeface="Abadi" panose="020B0604020104020204" pitchFamily="34" charset="0"/>
            </a:endParaRPr>
          </a:p>
          <a:p>
            <a:endParaRPr lang="en-IN" dirty="0">
              <a:solidFill>
                <a:schemeClr val="bg1">
                  <a:lumMod val="75000"/>
                  <a:lumOff val="25000"/>
                </a:schemeClr>
              </a:solidFill>
            </a:endParaRPr>
          </a:p>
        </p:txBody>
      </p:sp>
      <p:sp>
        <p:nvSpPr>
          <p:cNvPr id="5" name="Content Placeholder 4">
            <a:extLst>
              <a:ext uri="{FF2B5EF4-FFF2-40B4-BE49-F238E27FC236}">
                <a16:creationId xmlns:a16="http://schemas.microsoft.com/office/drawing/2014/main" id="{376784E2-59F7-484E-A754-49C84EEA0A68}"/>
              </a:ext>
            </a:extLst>
          </p:cNvPr>
          <p:cNvSpPr>
            <a:spLocks noGrp="1"/>
          </p:cNvSpPr>
          <p:nvPr>
            <p:ph sz="half" idx="2"/>
          </p:nvPr>
        </p:nvSpPr>
        <p:spPr>
          <a:xfrm>
            <a:off x="4572000" y="1325562"/>
            <a:ext cx="4038600" cy="5224272"/>
          </a:xfrm>
        </p:spPr>
        <p:txBody>
          <a:bodyPr>
            <a:normAutofit fontScale="32500" lnSpcReduction="20000"/>
          </a:bodyPr>
          <a:lstStyle/>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Make sure you sit at a comfortable place, use your study table chair, in a well-lit and quiet place at home</a:t>
            </a:r>
          </a:p>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Do not hesitate to ask question and engage in between the session if you have any query related to the subject.</a:t>
            </a:r>
          </a:p>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Always wait for your turn to ask question or you may raise hand using zoom tool to ask any question.</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GB" sz="4300" b="1" dirty="0">
                <a:solidFill>
                  <a:schemeClr val="bg1">
                    <a:lumMod val="75000"/>
                    <a:lumOff val="25000"/>
                  </a:schemeClr>
                </a:solidFill>
                <a:latin typeface="Abadi" panose="020B0604020104020204" pitchFamily="34" charset="0"/>
              </a:rPr>
              <a:t>Always seek permission from the educator if you wish to speak in between the session.</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IN" sz="4300" b="1" dirty="0">
                <a:solidFill>
                  <a:schemeClr val="bg1">
                    <a:lumMod val="75000"/>
                    <a:lumOff val="25000"/>
                  </a:schemeClr>
                </a:solidFill>
                <a:latin typeface="Abadi" panose="020B0604020104020204" pitchFamily="34" charset="0"/>
              </a:rPr>
              <a:t>Stay muted unless you're talking to reduce background noise. </a:t>
            </a:r>
          </a:p>
          <a:p>
            <a:pPr>
              <a:lnSpc>
                <a:spcPct val="120000"/>
              </a:lnSpc>
              <a:buFont typeface="Wingdings" panose="05000000000000000000" pitchFamily="2" charset="2"/>
              <a:buChar char="q"/>
            </a:pPr>
            <a:r>
              <a:rPr lang="en-US" sz="4300" b="1" dirty="0">
                <a:solidFill>
                  <a:schemeClr val="bg1">
                    <a:lumMod val="75000"/>
                    <a:lumOff val="25000"/>
                  </a:schemeClr>
                </a:solidFill>
                <a:latin typeface="Abadi" panose="020B0604020104020204" pitchFamily="34" charset="0"/>
              </a:rPr>
              <a:t>No background sounds</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US" sz="4300" b="1" dirty="0">
                <a:solidFill>
                  <a:schemeClr val="bg1">
                    <a:lumMod val="75000"/>
                    <a:lumOff val="25000"/>
                  </a:schemeClr>
                </a:solidFill>
                <a:latin typeface="Abadi" panose="020B0604020104020204" pitchFamily="34" charset="0"/>
              </a:rPr>
              <a:t>No movement in the room where you are taking the session</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US" sz="4300" b="1" dirty="0">
                <a:solidFill>
                  <a:schemeClr val="bg1">
                    <a:lumMod val="75000"/>
                    <a:lumOff val="25000"/>
                  </a:schemeClr>
                </a:solidFill>
                <a:latin typeface="Abadi" panose="020B0604020104020204" pitchFamily="34" charset="0"/>
              </a:rPr>
              <a:t>Ensure children are dressed well for the sessions.</a:t>
            </a:r>
            <a:endParaRPr lang="en-IN" sz="4300" b="1" dirty="0">
              <a:solidFill>
                <a:schemeClr val="bg1">
                  <a:lumMod val="75000"/>
                  <a:lumOff val="25000"/>
                </a:schemeClr>
              </a:solidFill>
              <a:latin typeface="Abadi" panose="020B0604020104020204" pitchFamily="34" charset="0"/>
            </a:endParaRPr>
          </a:p>
          <a:p>
            <a:pPr>
              <a:lnSpc>
                <a:spcPct val="120000"/>
              </a:lnSpc>
              <a:buFont typeface="Wingdings" panose="05000000000000000000" pitchFamily="2" charset="2"/>
              <a:buChar char="q"/>
            </a:pPr>
            <a:r>
              <a:rPr lang="en-US" sz="4300" b="1" dirty="0">
                <a:solidFill>
                  <a:schemeClr val="bg1">
                    <a:lumMod val="75000"/>
                    <a:lumOff val="25000"/>
                  </a:schemeClr>
                </a:solidFill>
                <a:latin typeface="Abadi" panose="020B0604020104020204" pitchFamily="34" charset="0"/>
              </a:rPr>
              <a:t>We suggest use of headphone to reduce noise and better engagement during session.</a:t>
            </a:r>
            <a:endParaRPr lang="en-IN" sz="4300" b="1" dirty="0">
              <a:solidFill>
                <a:schemeClr val="bg1">
                  <a:lumMod val="75000"/>
                  <a:lumOff val="25000"/>
                </a:schemeClr>
              </a:solidFill>
              <a:latin typeface="Abadi" panose="020B0604020104020204" pitchFamily="34" charset="0"/>
            </a:endParaRPr>
          </a:p>
          <a:p>
            <a:pPr marL="109728" indent="0">
              <a:buNone/>
            </a:pPr>
            <a:endParaRPr lang="en-IN" dirty="0">
              <a:solidFill>
                <a:schemeClr val="bg1">
                  <a:lumMod val="75000"/>
                  <a:lumOff val="25000"/>
                </a:schemeClr>
              </a:solidFill>
            </a:endParaRPr>
          </a:p>
        </p:txBody>
      </p:sp>
      <p:sp>
        <p:nvSpPr>
          <p:cNvPr id="3" name="Title 2">
            <a:extLst>
              <a:ext uri="{FF2B5EF4-FFF2-40B4-BE49-F238E27FC236}">
                <a16:creationId xmlns:a16="http://schemas.microsoft.com/office/drawing/2014/main" id="{E1DE7599-3FF9-47E8-B7A4-1217F139E744}"/>
              </a:ext>
            </a:extLst>
          </p:cNvPr>
          <p:cNvSpPr>
            <a:spLocks noGrp="1"/>
          </p:cNvSpPr>
          <p:nvPr>
            <p:ph type="title"/>
          </p:nvPr>
        </p:nvSpPr>
        <p:spPr>
          <a:xfrm>
            <a:off x="1219200" y="381000"/>
            <a:ext cx="6096000" cy="944562"/>
          </a:xfrm>
        </p:spPr>
        <p:txBody>
          <a:bodyPr/>
          <a:lstStyle/>
          <a:p>
            <a:pPr algn="ctr"/>
            <a:r>
              <a:rPr lang="en-GB" dirty="0">
                <a:solidFill>
                  <a:schemeClr val="bg1">
                    <a:lumMod val="75000"/>
                    <a:lumOff val="25000"/>
                  </a:schemeClr>
                </a:solidFill>
                <a:latin typeface="Adobe Kaiti Std R" panose="02020400000000000000" pitchFamily="18" charset="-128"/>
                <a:ea typeface="Adobe Kaiti Std R" panose="02020400000000000000" pitchFamily="18" charset="-128"/>
              </a:rPr>
              <a:t>Code of conduct</a:t>
            </a:r>
            <a:endParaRPr lang="en-IN" dirty="0">
              <a:solidFill>
                <a:schemeClr val="bg1">
                  <a:lumMod val="75000"/>
                  <a:lumOff val="25000"/>
                </a:schemeClr>
              </a:solidFill>
              <a:latin typeface="Adobe Kaiti Std R" panose="02020400000000000000" pitchFamily="18" charset="-128"/>
              <a:ea typeface="Adobe Kaiti Std R" panose="02020400000000000000" pitchFamily="18" charset="-128"/>
            </a:endParaRPr>
          </a:p>
        </p:txBody>
      </p:sp>
    </p:spTree>
    <p:extLst>
      <p:ext uri="{BB962C8B-B14F-4D97-AF65-F5344CB8AC3E}">
        <p14:creationId xmlns:p14="http://schemas.microsoft.com/office/powerpoint/2010/main" val="120702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60000"/>
                <a:satMod val="110000"/>
              </a:schemeClr>
              <a:schemeClr val="bg1">
                <a:tint val="95000"/>
              </a:schemeClr>
            </a:duotone>
            <a:extLst>
              <a:ext uri="{BEBA8EAE-BF5A-486C-A8C5-ECC9F3942E4B}">
                <a14:imgProps xmlns:a14="http://schemas.microsoft.com/office/drawing/2010/main">
                  <a14:imgLayer r:embed="rId3">
                    <a14:imgEffect>
                      <a14:artisticPencilSketch/>
                    </a14:imgEffect>
                  </a14:imgLayer>
                </a14:imgProps>
              </a:ext>
            </a:extLst>
          </a:blip>
          <a:tile tx="0" ty="0" sx="50000" sy="50000" flip="none" algn="tl"/>
        </a:blip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AAF2DF9-297D-42EE-927E-7925B9D8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312" y="533400"/>
            <a:ext cx="5667375" cy="2924175"/>
          </a:xfrm>
          <a:prstGeom prst="rect">
            <a:avLst/>
          </a:prstGeom>
        </p:spPr>
      </p:pic>
      <p:sp>
        <p:nvSpPr>
          <p:cNvPr id="7" name="Rectangle 6">
            <a:extLst>
              <a:ext uri="{FF2B5EF4-FFF2-40B4-BE49-F238E27FC236}">
                <a16:creationId xmlns:a16="http://schemas.microsoft.com/office/drawing/2014/main" id="{ADDE4966-CD54-473C-A9B7-DF6D6EB0AE52}"/>
              </a:ext>
            </a:extLst>
          </p:cNvPr>
          <p:cNvSpPr/>
          <p:nvPr/>
        </p:nvSpPr>
        <p:spPr>
          <a:xfrm>
            <a:off x="1600200" y="4114800"/>
            <a:ext cx="6172201" cy="2308324"/>
          </a:xfrm>
          <a:prstGeom prst="rect">
            <a:avLst/>
          </a:prstGeom>
        </p:spPr>
        <p:txBody>
          <a:bodyPr wrap="square">
            <a:spAutoFit/>
          </a:bodyPr>
          <a:lstStyle/>
          <a:p>
            <a:pPr algn="ctr"/>
            <a:r>
              <a:rPr lang="en-US" sz="2400" dirty="0">
                <a:solidFill>
                  <a:srgbClr val="C00000"/>
                </a:solidFill>
                <a:latin typeface="Abadi" panose="020B0604020104020204" pitchFamily="34" charset="0"/>
              </a:rPr>
              <a:t>Welcome to the Future of Learning</a:t>
            </a:r>
          </a:p>
          <a:p>
            <a:pPr algn="ctr"/>
            <a:r>
              <a:rPr lang="en-US" sz="2400" dirty="0">
                <a:solidFill>
                  <a:srgbClr val="00B0F0"/>
                </a:solidFill>
                <a:latin typeface="Abadi" panose="020B0604020104020204" pitchFamily="34" charset="0"/>
              </a:rPr>
              <a:t>Engaging, Collaborating and Appraising </a:t>
            </a:r>
          </a:p>
          <a:p>
            <a:pPr algn="ctr"/>
            <a:r>
              <a:rPr lang="en-US" sz="2400" dirty="0">
                <a:solidFill>
                  <a:srgbClr val="00B0F0"/>
                </a:solidFill>
                <a:latin typeface="Abadi" panose="020B0604020104020204" pitchFamily="34" charset="0"/>
              </a:rPr>
              <a:t>every child over cloud</a:t>
            </a:r>
          </a:p>
          <a:p>
            <a:pPr algn="ctr"/>
            <a:endParaRPr lang="en-US" sz="2400" dirty="0">
              <a:solidFill>
                <a:srgbClr val="00B0F0"/>
              </a:solidFill>
              <a:latin typeface="Abadi" panose="020B0604020104020204" pitchFamily="34" charset="0"/>
            </a:endParaRPr>
          </a:p>
          <a:p>
            <a:pPr algn="ctr"/>
            <a:r>
              <a:rPr lang="en-US" sz="2400" dirty="0">
                <a:latin typeface="Abadi" panose="020B0604020104020204" pitchFamily="34" charset="0"/>
              </a:rPr>
              <a:t>For any query please contact us @ 9572222269/7979701208/7979717224</a:t>
            </a:r>
          </a:p>
        </p:txBody>
      </p:sp>
      <p:cxnSp>
        <p:nvCxnSpPr>
          <p:cNvPr id="9" name="Straight Connector 8">
            <a:extLst>
              <a:ext uri="{FF2B5EF4-FFF2-40B4-BE49-F238E27FC236}">
                <a16:creationId xmlns:a16="http://schemas.microsoft.com/office/drawing/2014/main" id="{0BD61D1E-27FD-4DEF-829B-29E11237F880}"/>
              </a:ext>
            </a:extLst>
          </p:cNvPr>
          <p:cNvCxnSpPr>
            <a:cxnSpLocks/>
          </p:cNvCxnSpPr>
          <p:nvPr/>
        </p:nvCxnSpPr>
        <p:spPr>
          <a:xfrm>
            <a:off x="1981200" y="3810000"/>
            <a:ext cx="5181600" cy="0"/>
          </a:xfrm>
          <a:prstGeom prst="line">
            <a:avLst/>
          </a:prstGeom>
          <a:ln w="34925">
            <a:solidFill>
              <a:schemeClr val="tx1">
                <a:lumMod val="85000"/>
                <a:lumOff val="15000"/>
              </a:schemeClr>
            </a:solidFill>
          </a:ln>
          <a:scene3d>
            <a:camera prst="orthographicFront"/>
            <a:lightRig rig="threePt" dir="t"/>
          </a:scene3d>
          <a:sp3d>
            <a:bevelT w="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84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14DE20-FEA7-4592-BB4B-C950C7910291}"/>
              </a:ext>
            </a:extLst>
          </p:cNvPr>
          <p:cNvSpPr txBox="1">
            <a:spLocks/>
          </p:cNvSpPr>
          <p:nvPr/>
        </p:nvSpPr>
        <p:spPr>
          <a:xfrm>
            <a:off x="228600" y="1905000"/>
            <a:ext cx="8686800" cy="389216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i="1" dirty="0">
                <a:solidFill>
                  <a:srgbClr val="C00000"/>
                </a:solidFill>
                <a:latin typeface="Covington" panose="02000506000000020004" pitchFamily="2" charset="0"/>
                <a:ea typeface="Adobe Kaiti Std R" panose="02020400000000000000" pitchFamily="18" charset="-128"/>
              </a:rPr>
              <a:t>“It’s one small step for man, one giant leap for mankind.”</a:t>
            </a:r>
          </a:p>
          <a:p>
            <a:pPr algn="r"/>
            <a:r>
              <a:rPr lang="en-US" sz="3200" dirty="0">
                <a:solidFill>
                  <a:srgbClr val="C00000"/>
                </a:solidFill>
                <a:latin typeface="Covington" panose="02000506000000020004" pitchFamily="2" charset="0"/>
                <a:ea typeface="Adobe Kaiti Std R" panose="02020400000000000000" pitchFamily="18" charset="-128"/>
              </a:rPr>
              <a:t>- Neil Armstrong</a:t>
            </a:r>
          </a:p>
          <a:p>
            <a:endParaRPr lang="en-US" sz="4800" i="1"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590F6-5903-4C78-94FE-5A5DE811293F}"/>
              </a:ext>
            </a:extLst>
          </p:cNvPr>
          <p:cNvSpPr>
            <a:spLocks noGrp="1"/>
          </p:cNvSpPr>
          <p:nvPr>
            <p:ph idx="1"/>
          </p:nvPr>
        </p:nvSpPr>
        <p:spPr/>
        <p:txBody>
          <a:bodyPr/>
          <a:lstStyle/>
          <a:p>
            <a:pPr marL="109728" indent="0">
              <a:buNone/>
            </a:pPr>
            <a:r>
              <a:rPr lang="en-IN" b="1" dirty="0">
                <a:solidFill>
                  <a:srgbClr val="C00000"/>
                </a:solidFill>
                <a:latin typeface="Abadi" panose="020B0604020104020204" pitchFamily="34" charset="0"/>
              </a:rPr>
              <a:t>Cloud</a:t>
            </a:r>
            <a:r>
              <a:rPr lang="en-IN" dirty="0">
                <a:latin typeface="Abadi" panose="020B0604020104020204" pitchFamily="34" charset="0"/>
              </a:rPr>
              <a:t> is used as a metaphor for “storage of data over the Internet that can we utilized”</a:t>
            </a:r>
          </a:p>
          <a:p>
            <a:pPr marL="109728" indent="0">
              <a:buNone/>
            </a:pPr>
            <a:r>
              <a:rPr lang="en-IN" b="1" dirty="0">
                <a:solidFill>
                  <a:srgbClr val="C00000"/>
                </a:solidFill>
                <a:latin typeface="Abadi" panose="020B0604020104020204" pitchFamily="34" charset="0"/>
              </a:rPr>
              <a:t>Cloud</a:t>
            </a:r>
            <a:r>
              <a:rPr lang="en-IN" dirty="0">
                <a:solidFill>
                  <a:srgbClr val="C00000"/>
                </a:solidFill>
                <a:latin typeface="Abadi" panose="020B0604020104020204" pitchFamily="34" charset="0"/>
              </a:rPr>
              <a:t>-</a:t>
            </a:r>
            <a:r>
              <a:rPr lang="en-IN" b="1" dirty="0">
                <a:solidFill>
                  <a:srgbClr val="C00000"/>
                </a:solidFill>
                <a:latin typeface="Abadi" panose="020B0604020104020204" pitchFamily="34" charset="0"/>
              </a:rPr>
              <a:t>based learning: </a:t>
            </a:r>
            <a:r>
              <a:rPr lang="en-IN" dirty="0">
                <a:latin typeface="Abadi" panose="020B0604020104020204" pitchFamily="34" charset="0"/>
              </a:rPr>
              <a:t>Online </a:t>
            </a:r>
            <a:r>
              <a:rPr lang="en-IN" b="1" dirty="0">
                <a:latin typeface="Abadi" panose="020B0604020104020204" pitchFamily="34" charset="0"/>
              </a:rPr>
              <a:t>learning</a:t>
            </a:r>
            <a:r>
              <a:rPr lang="en-IN" dirty="0">
                <a:latin typeface="Abadi" panose="020B0604020104020204" pitchFamily="34" charset="0"/>
              </a:rPr>
              <a:t>, or eLearning, that is available in the </a:t>
            </a:r>
            <a:r>
              <a:rPr lang="en-IN" b="1" dirty="0">
                <a:latin typeface="Abadi" panose="020B0604020104020204" pitchFamily="34" charset="0"/>
              </a:rPr>
              <a:t>cloud</a:t>
            </a:r>
            <a:r>
              <a:rPr lang="en-IN" dirty="0">
                <a:latin typeface="Abadi" panose="020B0604020104020204" pitchFamily="34" charset="0"/>
              </a:rPr>
              <a:t>; meaning that resources are stored in a virtual environment, accessed from various forms of web-enabled devices</a:t>
            </a:r>
          </a:p>
          <a:p>
            <a:pPr marL="109728" indent="0">
              <a:buNone/>
            </a:pPr>
            <a:r>
              <a:rPr lang="en-IN" b="1" dirty="0">
                <a:solidFill>
                  <a:srgbClr val="C00000"/>
                </a:solidFill>
                <a:latin typeface="Abadi" panose="020B0604020104020204" pitchFamily="34" charset="0"/>
              </a:rPr>
              <a:t>Cloud Schooling: </a:t>
            </a:r>
            <a:r>
              <a:rPr lang="en-IN" dirty="0">
                <a:latin typeface="Abadi" panose="020B0604020104020204" pitchFamily="34" charset="0"/>
              </a:rPr>
              <a:t>Learning over a virtual web/internet enabled platform under the guidance of an academic/subject expect through web – enabled devices</a:t>
            </a:r>
            <a:endParaRPr lang="en-IN" b="1" dirty="0">
              <a:latin typeface="Abadi" panose="020B0604020104020204" pitchFamily="34" charset="0"/>
            </a:endParaRPr>
          </a:p>
        </p:txBody>
      </p:sp>
      <p:sp>
        <p:nvSpPr>
          <p:cNvPr id="3" name="Title 2">
            <a:extLst>
              <a:ext uri="{FF2B5EF4-FFF2-40B4-BE49-F238E27FC236}">
                <a16:creationId xmlns:a16="http://schemas.microsoft.com/office/drawing/2014/main" id="{3D8AD405-C403-470E-AC2C-99850C7BDBCE}"/>
              </a:ext>
            </a:extLst>
          </p:cNvPr>
          <p:cNvSpPr>
            <a:spLocks noGrp="1"/>
          </p:cNvSpPr>
          <p:nvPr>
            <p:ph type="title"/>
          </p:nvPr>
        </p:nvSpPr>
        <p:spPr>
          <a:xfrm>
            <a:off x="1219200" y="274638"/>
            <a:ext cx="6858000" cy="1143000"/>
          </a:xfrm>
        </p:spPr>
        <p:txBody>
          <a:bodyPr/>
          <a:lstStyle/>
          <a:p>
            <a:pPr algn="ctr"/>
            <a:r>
              <a:rPr lang="en-IN" dirty="0">
                <a:latin typeface="Adobe Kaiti Std R" panose="02020400000000000000" pitchFamily="18" charset="-128"/>
                <a:ea typeface="Adobe Kaiti Std R" panose="02020400000000000000" pitchFamily="18" charset="-128"/>
              </a:rPr>
              <a:t>Cloud Schooling</a:t>
            </a:r>
          </a:p>
        </p:txBody>
      </p:sp>
    </p:spTree>
    <p:extLst>
      <p:ext uri="{BB962C8B-B14F-4D97-AF65-F5344CB8AC3E}">
        <p14:creationId xmlns:p14="http://schemas.microsoft.com/office/powerpoint/2010/main" val="83257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E3AFD-9BCC-49F0-A327-15925A7B1C00}"/>
              </a:ext>
            </a:extLst>
          </p:cNvPr>
          <p:cNvSpPr>
            <a:spLocks noGrp="1"/>
          </p:cNvSpPr>
          <p:nvPr>
            <p:ph type="title"/>
          </p:nvPr>
        </p:nvSpPr>
        <p:spPr>
          <a:xfrm>
            <a:off x="1219200" y="228600"/>
            <a:ext cx="6858000" cy="884238"/>
          </a:xfrm>
        </p:spPr>
        <p:txBody>
          <a:bodyPr/>
          <a:lstStyle/>
          <a:p>
            <a:pPr algn="ctr"/>
            <a:r>
              <a:rPr lang="en-IN" dirty="0">
                <a:latin typeface="Adobe Kaiti Std R" panose="02020400000000000000" pitchFamily="18" charset="-128"/>
                <a:ea typeface="Adobe Kaiti Std R" panose="02020400000000000000" pitchFamily="18" charset="-128"/>
              </a:rPr>
              <a:t>Getting  Started</a:t>
            </a:r>
          </a:p>
        </p:txBody>
      </p:sp>
      <p:pic>
        <p:nvPicPr>
          <p:cNvPr id="4" name="Content Placeholder 4" descr="A screenshot of a cell phone&#10;&#10;Description automatically generated">
            <a:extLst>
              <a:ext uri="{FF2B5EF4-FFF2-40B4-BE49-F238E27FC236}">
                <a16:creationId xmlns:a16="http://schemas.microsoft.com/office/drawing/2014/main" id="{3458333A-62D1-416C-8986-10FAB4BFC5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262" y="990600"/>
            <a:ext cx="5077475" cy="5810716"/>
          </a:xfrm>
          <a:noFill/>
        </p:spPr>
      </p:pic>
    </p:spTree>
    <p:extLst>
      <p:ext uri="{BB962C8B-B14F-4D97-AF65-F5344CB8AC3E}">
        <p14:creationId xmlns:p14="http://schemas.microsoft.com/office/powerpoint/2010/main" val="83135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3AB375-E649-404E-A047-2794EB4578D5}"/>
              </a:ext>
            </a:extLst>
          </p:cNvPr>
          <p:cNvSpPr>
            <a:spLocks noGrp="1"/>
          </p:cNvSpPr>
          <p:nvPr>
            <p:ph type="title"/>
          </p:nvPr>
        </p:nvSpPr>
        <p:spPr>
          <a:xfrm>
            <a:off x="1219200" y="274638"/>
            <a:ext cx="6858000" cy="1143000"/>
          </a:xfrm>
        </p:spPr>
        <p:txBody>
          <a:bodyPr/>
          <a:lstStyle/>
          <a:p>
            <a:pPr algn="ctr"/>
            <a:r>
              <a:rPr lang="en-IN" dirty="0">
                <a:latin typeface="Adobe Kaiti Std R" panose="02020400000000000000" pitchFamily="18" charset="-128"/>
                <a:ea typeface="Adobe Kaiti Std R" panose="02020400000000000000" pitchFamily="18" charset="-128"/>
              </a:rPr>
              <a:t>Join a Cloud Class</a:t>
            </a:r>
          </a:p>
        </p:txBody>
      </p:sp>
      <p:pic>
        <p:nvPicPr>
          <p:cNvPr id="4" name="Content Placeholder 4" descr="A screenshot of a cell phone&#10;&#10;Description automatically generated">
            <a:extLst>
              <a:ext uri="{FF2B5EF4-FFF2-40B4-BE49-F238E27FC236}">
                <a16:creationId xmlns:a16="http://schemas.microsoft.com/office/drawing/2014/main" id="{6F4842F6-AEE2-4B21-8F93-CE52A6C4D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46042"/>
            <a:ext cx="8763000" cy="5054758"/>
          </a:xfrm>
        </p:spPr>
      </p:pic>
    </p:spTree>
    <p:extLst>
      <p:ext uri="{BB962C8B-B14F-4D97-AF65-F5344CB8AC3E}">
        <p14:creationId xmlns:p14="http://schemas.microsoft.com/office/powerpoint/2010/main" val="44887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7535F-D9A8-42A5-8DEB-B60A9AE926F4}"/>
              </a:ext>
            </a:extLst>
          </p:cNvPr>
          <p:cNvSpPr>
            <a:spLocks noGrp="1"/>
          </p:cNvSpPr>
          <p:nvPr>
            <p:ph idx="1"/>
          </p:nvPr>
        </p:nvSpPr>
        <p:spPr>
          <a:xfrm>
            <a:off x="457200" y="1600200"/>
            <a:ext cx="8229600" cy="4983162"/>
          </a:xfrm>
        </p:spPr>
        <p:txBody>
          <a:bodyPr>
            <a:normAutofit lnSpcReduction="10000"/>
          </a:bodyPr>
          <a:lstStyle/>
          <a:p>
            <a:r>
              <a:rPr lang="en-IN" dirty="0">
                <a:latin typeface="Abadi" panose="020B0604020104020204" pitchFamily="34" charset="0"/>
              </a:rPr>
              <a:t>Sign in to Zoom and stay signed in. </a:t>
            </a:r>
          </a:p>
          <a:p>
            <a:r>
              <a:rPr lang="en-IN" dirty="0">
                <a:latin typeface="Abadi" panose="020B0604020104020204" pitchFamily="34" charset="0"/>
              </a:rPr>
              <a:t>Check your internet speed. If you're on free Wi-Fi, mobile data you may need to keep your camera off to improve quality. </a:t>
            </a:r>
          </a:p>
          <a:p>
            <a:r>
              <a:rPr lang="en-IN" dirty="0">
                <a:latin typeface="Abadi" panose="020B0604020104020204" pitchFamily="34" charset="0"/>
              </a:rPr>
              <a:t>Turn your camera on and have your camera at eye level. </a:t>
            </a:r>
          </a:p>
          <a:p>
            <a:r>
              <a:rPr lang="en-IN" dirty="0">
                <a:latin typeface="Abadi" panose="020B0604020104020204" pitchFamily="34" charset="0"/>
              </a:rPr>
              <a:t>Stay muted unless you're talking to reduce background noise. </a:t>
            </a:r>
          </a:p>
          <a:p>
            <a:r>
              <a:rPr lang="en-IN" dirty="0">
                <a:latin typeface="Abadi" panose="020B0604020104020204" pitchFamily="34" charset="0"/>
              </a:rPr>
              <a:t>Make sure you sit in a well lit and quiet place. </a:t>
            </a:r>
          </a:p>
          <a:p>
            <a:r>
              <a:rPr lang="en-IN" dirty="0">
                <a:latin typeface="Abadi" panose="020B0604020104020204" pitchFamily="34" charset="0"/>
              </a:rPr>
              <a:t>Be mindful of what's going on behind you. Think about having solid wall behind you or turning on the virtual background.</a:t>
            </a:r>
          </a:p>
          <a:p>
            <a:endParaRPr lang="en-IN" dirty="0"/>
          </a:p>
        </p:txBody>
      </p:sp>
      <p:sp>
        <p:nvSpPr>
          <p:cNvPr id="3" name="Title 2">
            <a:extLst>
              <a:ext uri="{FF2B5EF4-FFF2-40B4-BE49-F238E27FC236}">
                <a16:creationId xmlns:a16="http://schemas.microsoft.com/office/drawing/2014/main" id="{C563A52E-B78A-46B1-B6BA-E8BC096AB805}"/>
              </a:ext>
            </a:extLst>
          </p:cNvPr>
          <p:cNvSpPr>
            <a:spLocks noGrp="1"/>
          </p:cNvSpPr>
          <p:nvPr>
            <p:ph type="title"/>
          </p:nvPr>
        </p:nvSpPr>
        <p:spPr>
          <a:xfrm>
            <a:off x="1447800" y="274638"/>
            <a:ext cx="5486400" cy="1143000"/>
          </a:xfrm>
        </p:spPr>
        <p:txBody>
          <a:bodyPr>
            <a:normAutofit fontScale="90000"/>
          </a:bodyPr>
          <a:lstStyle/>
          <a:p>
            <a:pPr algn="ctr"/>
            <a:r>
              <a:rPr lang="en-IN" dirty="0">
                <a:latin typeface="Adobe Kaiti Std R" panose="02020400000000000000" pitchFamily="18" charset="-128"/>
                <a:ea typeface="Adobe Kaiti Std R" panose="02020400000000000000" pitchFamily="18" charset="-128"/>
              </a:rPr>
              <a:t>Best Practices while </a:t>
            </a:r>
            <a:br>
              <a:rPr lang="en-IN" dirty="0">
                <a:latin typeface="Adobe Kaiti Std R" panose="02020400000000000000" pitchFamily="18" charset="-128"/>
                <a:ea typeface="Adobe Kaiti Std R" panose="02020400000000000000" pitchFamily="18" charset="-128"/>
              </a:rPr>
            </a:br>
            <a:r>
              <a:rPr lang="en-IN" dirty="0">
                <a:latin typeface="Adobe Kaiti Std R" panose="02020400000000000000" pitchFamily="18" charset="-128"/>
                <a:ea typeface="Adobe Kaiti Std R" panose="02020400000000000000" pitchFamily="18" charset="-128"/>
              </a:rPr>
              <a:t>in a Class</a:t>
            </a:r>
          </a:p>
        </p:txBody>
      </p:sp>
    </p:spTree>
    <p:extLst>
      <p:ext uri="{BB962C8B-B14F-4D97-AF65-F5344CB8AC3E}">
        <p14:creationId xmlns:p14="http://schemas.microsoft.com/office/powerpoint/2010/main" val="31458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937580-FF85-4CF9-B751-B1BBFFD7DED4}"/>
              </a:ext>
            </a:extLst>
          </p:cNvPr>
          <p:cNvSpPr>
            <a:spLocks noGrp="1"/>
          </p:cNvSpPr>
          <p:nvPr>
            <p:ph idx="1"/>
          </p:nvPr>
        </p:nvSpPr>
        <p:spPr>
          <a:xfrm>
            <a:off x="457200" y="1219200"/>
            <a:ext cx="8229600" cy="5486400"/>
          </a:xfrm>
        </p:spPr>
        <p:txBody>
          <a:bodyPr>
            <a:normAutofit fontScale="70000" lnSpcReduction="20000"/>
          </a:bodyPr>
          <a:lstStyle/>
          <a:p>
            <a:pPr marL="109728" indent="0">
              <a:lnSpc>
                <a:spcPct val="120000"/>
              </a:lnSpc>
              <a:buNone/>
            </a:pPr>
            <a:r>
              <a:rPr lang="en-IN" sz="2900" b="1" dirty="0">
                <a:latin typeface="Abadi" panose="020B0604020104020204" pitchFamily="34" charset="0"/>
              </a:rPr>
              <a:t>Tips and tricks for Virtual Lessons </a:t>
            </a:r>
          </a:p>
          <a:p>
            <a:pPr marL="544068" lvl="1" indent="-342900">
              <a:lnSpc>
                <a:spcPct val="120000"/>
              </a:lnSpc>
              <a:buFont typeface="Wingdings" panose="05000000000000000000" pitchFamily="2" charset="2"/>
              <a:buChar char="q"/>
            </a:pPr>
            <a:r>
              <a:rPr lang="en-IN" sz="2200" dirty="0">
                <a:latin typeface="Abadi" panose="020B0604020104020204" pitchFamily="34" charset="0"/>
              </a:rPr>
              <a:t>During the first class, educator will introduce students to Zoom and ensure that they’re able to connect their audio and video. </a:t>
            </a:r>
          </a:p>
          <a:p>
            <a:pPr marL="544068" lvl="1" indent="-342900">
              <a:lnSpc>
                <a:spcPct val="120000"/>
              </a:lnSpc>
              <a:buFont typeface="Wingdings" panose="05000000000000000000" pitchFamily="2" charset="2"/>
              <a:buChar char="q"/>
            </a:pPr>
            <a:r>
              <a:rPr lang="en-IN" sz="2200" dirty="0">
                <a:latin typeface="Abadi" panose="020B0604020104020204" pitchFamily="34" charset="0"/>
              </a:rPr>
              <a:t>Educator will give an agenda or plan for each class and conduct the session by Screen Sharing a document or slide at the beginning of the class. This will give students a clear idea of how the class is planned, what concept will be covered, and they will know about the activities they’ll engage in. </a:t>
            </a:r>
          </a:p>
          <a:p>
            <a:pPr marL="544068" lvl="1" indent="-342900">
              <a:lnSpc>
                <a:spcPct val="120000"/>
              </a:lnSpc>
              <a:buFont typeface="Wingdings" panose="05000000000000000000" pitchFamily="2" charset="2"/>
              <a:buChar char="q"/>
            </a:pPr>
            <a:r>
              <a:rPr lang="en-IN" sz="2200" dirty="0">
                <a:latin typeface="Abadi" panose="020B0604020104020204" pitchFamily="34" charset="0"/>
              </a:rPr>
              <a:t>Educator will discuss online etiquette and expectations of the students in your first virtual class and periodically revisit the topics. </a:t>
            </a:r>
          </a:p>
          <a:p>
            <a:pPr marL="544068" lvl="1" indent="-342900">
              <a:lnSpc>
                <a:spcPct val="120000"/>
              </a:lnSpc>
              <a:buFont typeface="Wingdings" panose="05000000000000000000" pitchFamily="2" charset="2"/>
              <a:buChar char="q"/>
            </a:pPr>
            <a:r>
              <a:rPr lang="en-IN" sz="2200">
                <a:latin typeface="Abadi" panose="020B0604020104020204" pitchFamily="34" charset="0"/>
              </a:rPr>
              <a:t>Separate </a:t>
            </a:r>
            <a:r>
              <a:rPr lang="en-IN" sz="2200" dirty="0">
                <a:latin typeface="Abadi" panose="020B0604020104020204" pitchFamily="34" charset="0"/>
              </a:rPr>
              <a:t>time will be utilized to promote questions, comments, and reactions from the class. Students will be given a minute or more to share their queries, they may also write their questions in chat, or be unmuted to ask their questions live by raising their hand over the zoom app. </a:t>
            </a:r>
          </a:p>
          <a:p>
            <a:pPr marL="544068" lvl="1" indent="-342900">
              <a:lnSpc>
                <a:spcPct val="120000"/>
              </a:lnSpc>
              <a:buFont typeface="Wingdings" panose="05000000000000000000" pitchFamily="2" charset="2"/>
              <a:buChar char="q"/>
            </a:pPr>
            <a:r>
              <a:rPr lang="en-IN" sz="2200" dirty="0">
                <a:latin typeface="Abadi" panose="020B0604020104020204" pitchFamily="34" charset="0"/>
              </a:rPr>
              <a:t>Class will be divided into smaller groups of 5 students for a discussion on a certain topic. </a:t>
            </a:r>
          </a:p>
          <a:p>
            <a:pPr marL="544068" lvl="1" indent="-342900">
              <a:lnSpc>
                <a:spcPct val="120000"/>
              </a:lnSpc>
              <a:buFont typeface="Wingdings" panose="05000000000000000000" pitchFamily="2" charset="2"/>
              <a:buChar char="q"/>
            </a:pPr>
            <a:r>
              <a:rPr lang="en-IN" sz="2200" dirty="0">
                <a:latin typeface="Abadi" panose="020B0604020104020204" pitchFamily="34" charset="0"/>
              </a:rPr>
              <a:t>Educators can also ask students to be the presenter and share their projects with the class by using the share screen tool. This will allow students to show their engagement and their work on what they have been working on, it will also enhance their presentation skills. It will also allow students to express themselves, engage in a healthy discussion and to hear from one another and understand the subject better.</a:t>
            </a:r>
          </a:p>
          <a:p>
            <a:endParaRPr lang="en-IN" dirty="0"/>
          </a:p>
        </p:txBody>
      </p:sp>
      <p:sp>
        <p:nvSpPr>
          <p:cNvPr id="3" name="Title 2">
            <a:extLst>
              <a:ext uri="{FF2B5EF4-FFF2-40B4-BE49-F238E27FC236}">
                <a16:creationId xmlns:a16="http://schemas.microsoft.com/office/drawing/2014/main" id="{306F2B4F-C7EB-4E8F-B9CB-F738D74663BF}"/>
              </a:ext>
            </a:extLst>
          </p:cNvPr>
          <p:cNvSpPr>
            <a:spLocks noGrp="1"/>
          </p:cNvSpPr>
          <p:nvPr>
            <p:ph type="title"/>
          </p:nvPr>
        </p:nvSpPr>
        <p:spPr>
          <a:xfrm>
            <a:off x="1219200" y="274638"/>
            <a:ext cx="6019800" cy="1143000"/>
          </a:xfrm>
        </p:spPr>
        <p:txBody>
          <a:bodyPr/>
          <a:lstStyle/>
          <a:p>
            <a:pPr algn="ctr"/>
            <a:r>
              <a:rPr lang="en-IN" dirty="0">
                <a:latin typeface="Adobe Kaiti Std R" panose="02020400000000000000" pitchFamily="18" charset="-128"/>
                <a:ea typeface="Adobe Kaiti Std R" panose="02020400000000000000" pitchFamily="18" charset="-128"/>
              </a:rPr>
              <a:t>Teaching Over Video</a:t>
            </a:r>
          </a:p>
        </p:txBody>
      </p:sp>
    </p:spTree>
    <p:extLst>
      <p:ext uri="{BB962C8B-B14F-4D97-AF65-F5344CB8AC3E}">
        <p14:creationId xmlns:p14="http://schemas.microsoft.com/office/powerpoint/2010/main" val="199417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003CB0-DA34-40A6-AEE0-C3C57F78183E}"/>
              </a:ext>
            </a:extLst>
          </p:cNvPr>
          <p:cNvSpPr>
            <a:spLocks noGrp="1"/>
          </p:cNvSpPr>
          <p:nvPr>
            <p:ph type="title"/>
          </p:nvPr>
        </p:nvSpPr>
        <p:spPr>
          <a:xfrm>
            <a:off x="838200" y="990600"/>
            <a:ext cx="8229600" cy="1143000"/>
          </a:xfrm>
        </p:spPr>
        <p:txBody>
          <a:bodyPr/>
          <a:lstStyle/>
          <a:p>
            <a:r>
              <a:rPr lang="en-IN" dirty="0"/>
              <a:t>How to interact during class</a:t>
            </a:r>
          </a:p>
        </p:txBody>
      </p:sp>
      <p:pic>
        <p:nvPicPr>
          <p:cNvPr id="9" name="Content Placeholder 8" descr="A screenshot of a cell phone&#10;&#10;Description automatically generated">
            <a:extLst>
              <a:ext uri="{FF2B5EF4-FFF2-40B4-BE49-F238E27FC236}">
                <a16:creationId xmlns:a16="http://schemas.microsoft.com/office/drawing/2014/main" id="{8BADA960-4336-4C64-B435-824DADB5EF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828800"/>
            <a:ext cx="3429766" cy="4953000"/>
          </a:xfrm>
        </p:spPr>
      </p:pic>
      <p:cxnSp>
        <p:nvCxnSpPr>
          <p:cNvPr id="4" name="Straight Arrow Connector 3">
            <a:extLst>
              <a:ext uri="{FF2B5EF4-FFF2-40B4-BE49-F238E27FC236}">
                <a16:creationId xmlns:a16="http://schemas.microsoft.com/office/drawing/2014/main" id="{BC27CEFD-6AD4-4F02-8790-B74BCD3AB50F}"/>
              </a:ext>
            </a:extLst>
          </p:cNvPr>
          <p:cNvCxnSpPr/>
          <p:nvPr/>
        </p:nvCxnSpPr>
        <p:spPr>
          <a:xfrm flipH="1" flipV="1">
            <a:off x="1981200" y="6019800"/>
            <a:ext cx="1524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BCF7B1-3165-40A7-B199-202E3C971B21}"/>
              </a:ext>
            </a:extLst>
          </p:cNvPr>
          <p:cNvSpPr txBox="1"/>
          <p:nvPr/>
        </p:nvSpPr>
        <p:spPr>
          <a:xfrm>
            <a:off x="228600" y="5410200"/>
            <a:ext cx="2667000" cy="923330"/>
          </a:xfrm>
          <a:prstGeom prst="rect">
            <a:avLst/>
          </a:prstGeom>
          <a:noFill/>
        </p:spPr>
        <p:txBody>
          <a:bodyPr wrap="square" rtlCol="0">
            <a:spAutoFit/>
          </a:bodyPr>
          <a:lstStyle/>
          <a:p>
            <a:r>
              <a:rPr lang="en-IN" dirty="0"/>
              <a:t>Always click on the audio </a:t>
            </a:r>
            <a:r>
              <a:rPr lang="en-IN" dirty="0" err="1"/>
              <a:t>buttom</a:t>
            </a:r>
            <a:r>
              <a:rPr lang="en-IN" dirty="0"/>
              <a:t> when you join</a:t>
            </a:r>
          </a:p>
        </p:txBody>
      </p:sp>
      <p:cxnSp>
        <p:nvCxnSpPr>
          <p:cNvPr id="7" name="Straight Arrow Connector 6">
            <a:extLst>
              <a:ext uri="{FF2B5EF4-FFF2-40B4-BE49-F238E27FC236}">
                <a16:creationId xmlns:a16="http://schemas.microsoft.com/office/drawing/2014/main" id="{EC999C98-0210-4404-9E8D-A043AF9D7094}"/>
              </a:ext>
            </a:extLst>
          </p:cNvPr>
          <p:cNvCxnSpPr/>
          <p:nvPr/>
        </p:nvCxnSpPr>
        <p:spPr>
          <a:xfrm flipV="1">
            <a:off x="4191000" y="6096000"/>
            <a:ext cx="3200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F527B2-314B-4B71-97C7-0AD63D39894B}"/>
              </a:ext>
            </a:extLst>
          </p:cNvPr>
          <p:cNvSpPr txBox="1"/>
          <p:nvPr/>
        </p:nvSpPr>
        <p:spPr>
          <a:xfrm>
            <a:off x="7314434" y="5352871"/>
            <a:ext cx="1905766" cy="1200329"/>
          </a:xfrm>
          <a:prstGeom prst="rect">
            <a:avLst/>
          </a:prstGeom>
          <a:noFill/>
        </p:spPr>
        <p:txBody>
          <a:bodyPr wrap="square" rtlCol="0">
            <a:spAutoFit/>
          </a:bodyPr>
          <a:lstStyle/>
          <a:p>
            <a:r>
              <a:rPr lang="en-IN" dirty="0"/>
              <a:t>Always keep video on during the session</a:t>
            </a:r>
          </a:p>
        </p:txBody>
      </p:sp>
      <p:cxnSp>
        <p:nvCxnSpPr>
          <p:cNvPr id="11" name="Straight Arrow Connector 10">
            <a:extLst>
              <a:ext uri="{FF2B5EF4-FFF2-40B4-BE49-F238E27FC236}">
                <a16:creationId xmlns:a16="http://schemas.microsoft.com/office/drawing/2014/main" id="{AC0A4CB0-FBDA-415B-9521-ED80F9B3896D}"/>
              </a:ext>
            </a:extLst>
          </p:cNvPr>
          <p:cNvCxnSpPr>
            <a:cxnSpLocks/>
          </p:cNvCxnSpPr>
          <p:nvPr/>
        </p:nvCxnSpPr>
        <p:spPr>
          <a:xfrm flipV="1">
            <a:off x="6172200" y="4419600"/>
            <a:ext cx="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652C3E-6196-4D2B-AFEC-E614232E1645}"/>
              </a:ext>
            </a:extLst>
          </p:cNvPr>
          <p:cNvSpPr txBox="1"/>
          <p:nvPr/>
        </p:nvSpPr>
        <p:spPr>
          <a:xfrm>
            <a:off x="5867400" y="3400336"/>
            <a:ext cx="2209800" cy="1200329"/>
          </a:xfrm>
          <a:prstGeom prst="rect">
            <a:avLst/>
          </a:prstGeom>
          <a:noFill/>
        </p:spPr>
        <p:txBody>
          <a:bodyPr wrap="square" rtlCol="0">
            <a:spAutoFit/>
          </a:bodyPr>
          <a:lstStyle/>
          <a:p>
            <a:r>
              <a:rPr lang="en-IN" dirty="0"/>
              <a:t>Click More to see these option and use it during the session</a:t>
            </a:r>
          </a:p>
        </p:txBody>
      </p:sp>
    </p:spTree>
    <p:extLst>
      <p:ext uri="{BB962C8B-B14F-4D97-AF65-F5344CB8AC3E}">
        <p14:creationId xmlns:p14="http://schemas.microsoft.com/office/powerpoint/2010/main" val="180285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937580-FF85-4CF9-B751-B1BBFFD7DED4}"/>
              </a:ext>
            </a:extLst>
          </p:cNvPr>
          <p:cNvSpPr>
            <a:spLocks noGrp="1"/>
          </p:cNvSpPr>
          <p:nvPr>
            <p:ph idx="1"/>
          </p:nvPr>
        </p:nvSpPr>
        <p:spPr>
          <a:xfrm>
            <a:off x="457200" y="1219200"/>
            <a:ext cx="8229600" cy="5486400"/>
          </a:xfrm>
        </p:spPr>
        <p:txBody>
          <a:bodyPr>
            <a:noAutofit/>
          </a:bodyPr>
          <a:lstStyle/>
          <a:p>
            <a:pPr marL="544068" lvl="1" indent="-342900">
              <a:lnSpc>
                <a:spcPct val="120000"/>
              </a:lnSpc>
              <a:buFont typeface="Wingdings" panose="05000000000000000000" pitchFamily="2" charset="2"/>
              <a:buChar char="q"/>
            </a:pPr>
            <a:r>
              <a:rPr lang="en-GB" sz="1600" dirty="0">
                <a:latin typeface="Abadi" panose="020B0604020104020204" pitchFamily="34" charset="0"/>
              </a:rPr>
              <a:t>The educators will connect with your ward on a zoom session to discuss the subject related topics.</a:t>
            </a:r>
            <a:endParaRPr lang="en-US" sz="1600" dirty="0">
              <a:latin typeface="Abadi" panose="020B0604020104020204" pitchFamily="34" charset="0"/>
            </a:endParaRPr>
          </a:p>
          <a:p>
            <a:pPr marL="544068" lvl="1" indent="-342900">
              <a:lnSpc>
                <a:spcPct val="120000"/>
              </a:lnSpc>
              <a:buFont typeface="Wingdings" panose="05000000000000000000" pitchFamily="2" charset="2"/>
              <a:buChar char="q"/>
            </a:pPr>
            <a:r>
              <a:rPr lang="en-GB" sz="1600" dirty="0">
                <a:latin typeface="Abadi" panose="020B0604020104020204" pitchFamily="34" charset="0"/>
              </a:rPr>
              <a:t>There would be about 3-5 sessions or more sessions per week on different subjects</a:t>
            </a:r>
            <a:endParaRPr lang="en-US" sz="1600" dirty="0">
              <a:latin typeface="Abadi" panose="020B0604020104020204" pitchFamily="34" charset="0"/>
            </a:endParaRPr>
          </a:p>
          <a:p>
            <a:pPr marL="544068" lvl="1" indent="-342900">
              <a:lnSpc>
                <a:spcPct val="120000"/>
              </a:lnSpc>
              <a:buFont typeface="Wingdings" panose="05000000000000000000" pitchFamily="2" charset="2"/>
              <a:buChar char="q"/>
            </a:pPr>
            <a:r>
              <a:rPr lang="en-GB" sz="1600" dirty="0">
                <a:latin typeface="Abadi" panose="020B0604020104020204" pitchFamily="34" charset="0"/>
              </a:rPr>
              <a:t>Each session duration would be approx. 30 min</a:t>
            </a:r>
            <a:endParaRPr lang="en-US" sz="1600" dirty="0">
              <a:latin typeface="Abadi" panose="020B0604020104020204" pitchFamily="34" charset="0"/>
            </a:endParaRPr>
          </a:p>
          <a:p>
            <a:pPr marL="544068" lvl="1" indent="-342900">
              <a:lnSpc>
                <a:spcPct val="120000"/>
              </a:lnSpc>
              <a:buFont typeface="Wingdings" panose="05000000000000000000" pitchFamily="2" charset="2"/>
              <a:buChar char="q"/>
            </a:pPr>
            <a:r>
              <a:rPr lang="en-GB" sz="1600" dirty="0">
                <a:latin typeface="Abadi" panose="020B0604020104020204" pitchFamily="34" charset="0"/>
              </a:rPr>
              <a:t>The assignments will be shared through school WhatsApp broadcast/ school ERP</a:t>
            </a:r>
            <a:endParaRPr lang="en-US" sz="1600" dirty="0">
              <a:latin typeface="Abadi" panose="020B0604020104020204" pitchFamily="34" charset="0"/>
            </a:endParaRPr>
          </a:p>
          <a:p>
            <a:pPr marL="544068" lvl="1" indent="-342900">
              <a:lnSpc>
                <a:spcPct val="120000"/>
              </a:lnSpc>
              <a:buFont typeface="Wingdings" panose="05000000000000000000" pitchFamily="2" charset="2"/>
              <a:buChar char="q"/>
            </a:pPr>
            <a:r>
              <a:rPr lang="en-GB" sz="1600" dirty="0">
                <a:latin typeface="Abadi" panose="020B0604020104020204" pitchFamily="34" charset="0"/>
              </a:rPr>
              <a:t>The student will do the homework/ assignment in her/his notebook and take a picture or scan using Adobe Scan from mobile phone and send it on the prescribed school WhatsApp broadcast group/ERP. </a:t>
            </a:r>
            <a:endParaRPr lang="en-US" sz="1600" dirty="0">
              <a:latin typeface="Abadi" panose="020B0604020104020204" pitchFamily="34" charset="0"/>
            </a:endParaRPr>
          </a:p>
          <a:p>
            <a:pPr marL="544068" lvl="1" indent="-342900">
              <a:lnSpc>
                <a:spcPct val="120000"/>
              </a:lnSpc>
              <a:buFont typeface="Wingdings" panose="05000000000000000000" pitchFamily="2" charset="2"/>
              <a:buChar char="q"/>
            </a:pPr>
            <a:r>
              <a:rPr lang="en-GB" sz="1600" dirty="0">
                <a:latin typeface="Abadi" panose="020B0604020104020204" pitchFamily="34" charset="0"/>
              </a:rPr>
              <a:t>Before submission of assignment ensure the name and class of the child is written properly on the assignment.</a:t>
            </a:r>
            <a:endParaRPr lang="en-US" sz="1600" dirty="0">
              <a:latin typeface="Abadi" panose="020B0604020104020204" pitchFamily="34" charset="0"/>
            </a:endParaRPr>
          </a:p>
          <a:p>
            <a:pPr marL="544068" lvl="1" indent="-342900">
              <a:lnSpc>
                <a:spcPct val="120000"/>
              </a:lnSpc>
              <a:buFont typeface="Wingdings" panose="05000000000000000000" pitchFamily="2" charset="2"/>
              <a:buChar char="q"/>
            </a:pPr>
            <a:r>
              <a:rPr lang="en-US" sz="1600" dirty="0">
                <a:latin typeface="Abadi" panose="020B0604020104020204" pitchFamily="34" charset="0"/>
              </a:rPr>
              <a:t>The home activity / assignment will be evaluated by our educators and remark/feedback/suggestion will be shared with the student during the next session.</a:t>
            </a:r>
            <a:endParaRPr lang="en-IN" sz="1600" dirty="0">
              <a:latin typeface="Abadi" panose="020B0604020104020204" pitchFamily="34" charset="0"/>
            </a:endParaRPr>
          </a:p>
        </p:txBody>
      </p:sp>
      <p:sp>
        <p:nvSpPr>
          <p:cNvPr id="3" name="Title 2">
            <a:extLst>
              <a:ext uri="{FF2B5EF4-FFF2-40B4-BE49-F238E27FC236}">
                <a16:creationId xmlns:a16="http://schemas.microsoft.com/office/drawing/2014/main" id="{306F2B4F-C7EB-4E8F-B9CB-F738D74663BF}"/>
              </a:ext>
            </a:extLst>
          </p:cNvPr>
          <p:cNvSpPr>
            <a:spLocks noGrp="1"/>
          </p:cNvSpPr>
          <p:nvPr>
            <p:ph type="title"/>
          </p:nvPr>
        </p:nvSpPr>
        <p:spPr>
          <a:xfrm>
            <a:off x="1219200" y="274638"/>
            <a:ext cx="6019800" cy="1143000"/>
          </a:xfrm>
        </p:spPr>
        <p:txBody>
          <a:bodyPr>
            <a:normAutofit/>
          </a:bodyPr>
          <a:lstStyle/>
          <a:p>
            <a:pPr algn="ctr"/>
            <a:r>
              <a:rPr lang="en-US" dirty="0">
                <a:latin typeface="Adobe Kaiti Std R" panose="02020400000000000000" pitchFamily="18" charset="-128"/>
                <a:ea typeface="Adobe Kaiti Std R" panose="02020400000000000000" pitchFamily="18" charset="-128"/>
              </a:rPr>
              <a:t>MCS Guidelines</a:t>
            </a:r>
            <a:endParaRPr lang="en-IN" dirty="0">
              <a:latin typeface="Adobe Kaiti Std R" panose="02020400000000000000" pitchFamily="18" charset="-128"/>
              <a:ea typeface="Adobe Kaiti Std R" panose="02020400000000000000" pitchFamily="18" charset="-128"/>
            </a:endParaRPr>
          </a:p>
        </p:txBody>
      </p:sp>
    </p:spTree>
    <p:extLst>
      <p:ext uri="{BB962C8B-B14F-4D97-AF65-F5344CB8AC3E}">
        <p14:creationId xmlns:p14="http://schemas.microsoft.com/office/powerpoint/2010/main" val="2435807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353</TotalTime>
  <Words>1036</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Adobe Kaiti Std R</vt:lpstr>
      <vt:lpstr>Abadi</vt:lpstr>
      <vt:lpstr>Covington</vt:lpstr>
      <vt:lpstr>Lucida Sans Unicode</vt:lpstr>
      <vt:lpstr>Verdana</vt:lpstr>
      <vt:lpstr>Wingdings</vt:lpstr>
      <vt:lpstr>Wingdings 2</vt:lpstr>
      <vt:lpstr>Wingdings 3</vt:lpstr>
      <vt:lpstr>Concourse</vt:lpstr>
      <vt:lpstr>Educating over Cloud through  Zoom</vt:lpstr>
      <vt:lpstr>PowerPoint Presentation</vt:lpstr>
      <vt:lpstr>Cloud Schooling</vt:lpstr>
      <vt:lpstr>Getting  Started</vt:lpstr>
      <vt:lpstr>Join a Cloud Class</vt:lpstr>
      <vt:lpstr>Best Practices while  in a Class</vt:lpstr>
      <vt:lpstr>Teaching Over Video</vt:lpstr>
      <vt:lpstr>How to interact during class</vt:lpstr>
      <vt:lpstr>MCS Guidelines</vt:lpstr>
      <vt:lpstr>Necessary Requirements</vt:lpstr>
      <vt:lpstr>Code of conduct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Deepak</dc:creator>
  <cp:lastModifiedBy>Amit Sinha</cp:lastModifiedBy>
  <cp:revision>30</cp:revision>
  <dcterms:created xsi:type="dcterms:W3CDTF">2018-03-22T15:17:45Z</dcterms:created>
  <dcterms:modified xsi:type="dcterms:W3CDTF">2020-04-06T06:22:22Z</dcterms:modified>
</cp:coreProperties>
</file>